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Default Extension="gif" ContentType="image/gi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1139" r:id="rId2"/>
    <p:sldId id="1275" r:id="rId3"/>
    <p:sldId id="1247" r:id="rId4"/>
    <p:sldId id="1325" r:id="rId5"/>
    <p:sldId id="1326" r:id="rId6"/>
    <p:sldId id="1328" r:id="rId7"/>
    <p:sldId id="1329" r:id="rId8"/>
    <p:sldId id="1306" r:id="rId9"/>
    <p:sldId id="1307" r:id="rId10"/>
    <p:sldId id="1308" r:id="rId11"/>
    <p:sldId id="1322" r:id="rId12"/>
    <p:sldId id="1309" r:id="rId13"/>
    <p:sldId id="1310" r:id="rId14"/>
    <p:sldId id="1311" r:id="rId15"/>
    <p:sldId id="1312" r:id="rId16"/>
    <p:sldId id="1313" r:id="rId17"/>
    <p:sldId id="1314" r:id="rId18"/>
    <p:sldId id="1315" r:id="rId19"/>
    <p:sldId id="1316" r:id="rId20"/>
    <p:sldId id="1323" r:id="rId21"/>
    <p:sldId id="1318" r:id="rId22"/>
    <p:sldId id="1317" r:id="rId23"/>
    <p:sldId id="1327" r:id="rId24"/>
    <p:sldId id="1319" r:id="rId25"/>
    <p:sldId id="1320" r:id="rId26"/>
    <p:sldId id="1324" r:id="rId27"/>
    <p:sldId id="1321" r:id="rId28"/>
    <p:sldId id="1290" r:id="rId29"/>
  </p:sldIdLst>
  <p:sldSz cx="14630400" cy="8229600"/>
  <p:notesSz cx="9309100" cy="7023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1pPr>
    <a:lvl2pPr marL="652783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2pPr>
    <a:lvl3pPr marL="1305570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3pPr>
    <a:lvl4pPr marL="1958356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4pPr>
    <a:lvl5pPr marL="261114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5pPr>
    <a:lvl6pPr marL="3263920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6pPr>
    <a:lvl7pPr marL="3916704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7pPr>
    <a:lvl8pPr marL="4569486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8pPr>
    <a:lvl9pPr marL="5222275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="" xmlns:p="http://schemas.openxmlformats.org/presentationml/2006/main" xmlns:r="http://schemas.openxmlformats.org/officeDocument/2006/relationships" xmlns:a="http://schemas.openxmlformats.org/drawingml/2006/main">
        <p15:guide id="1" orient="horz" pos="2592">
          <p15:clr>
            <a:srgbClr val="A4A3A4"/>
          </p15:clr>
        </p15:guide>
        <p15:guide id="2" pos="4605">
          <p15:clr>
            <a:srgbClr val="A4A3A4"/>
          </p15:clr>
        </p15:guide>
      </p15:sldGuideLst>
    </p:ext>
    <p:ext uri="{2D200454-40CA-4A62-9FC3-DE9A4176ACB9}">
      <p15:notesGuideLst xmlns:mc="http://schemas.openxmlformats.org/markup-compatibility/2006" xmlns:mv="urn:schemas-microsoft-com:mac:vml" xmlns:p15="http://schemas.microsoft.com/office/powerpoint/2012/main" xmlns="" xmlns:p="http://schemas.openxmlformats.org/presentationml/2006/main" xmlns:r="http://schemas.openxmlformats.org/officeDocument/2006/relationships" xmlns:a="http://schemas.openxmlformats.org/drawingml/2006/main">
        <p15:guide id="1" orient="horz" pos="2931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clrMode="bw" scaleToFitPaper="1"/>
  <p:showPr showNarration="1" useTimings="0">
    <p:present/>
    <p:sldAll/>
    <p:penClr>
      <a:schemeClr val="tx1"/>
    </p:penClr>
    <p:extLst>
      <p:ext uri="{EC167BDD-8182-4AB7-AECC-EB403E3ABB37}">
        <p14:laserClr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clrMru>
    <a:srgbClr val="EB1575"/>
    <a:srgbClr val="147500"/>
    <a:srgbClr val="900306"/>
    <a:srgbClr val="32415C"/>
    <a:srgbClr val="FB0A10"/>
    <a:srgbClr val="94F0E4"/>
    <a:srgbClr val="5771A0"/>
    <a:srgbClr val="800080"/>
    <a:srgbClr val="66FF33"/>
    <a:srgbClr val="FF0000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="" xmlns:p="http://schemas.openxmlformats.org/presentationml/2006/main" xmlns:r="http://schemas.openxmlformats.org/officeDocument/2006/relationships" xmlns:a="http://schemas.openxmlformats.org/drawingml/2006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1119" autoAdjust="0"/>
    <p:restoredTop sz="99416" autoAdjust="0"/>
  </p:normalViewPr>
  <p:slideViewPr>
    <p:cSldViewPr>
      <p:cViewPr varScale="1">
        <p:scale>
          <a:sx n="101" d="100"/>
          <a:sy n="101" d="100"/>
        </p:scale>
        <p:origin x="-112" y="-120"/>
      </p:cViewPr>
      <p:guideLst>
        <p:guide orient="horz" pos="2592"/>
        <p:guide pos="4605"/>
      </p:guideLst>
    </p:cSldViewPr>
  </p:slideViewPr>
  <p:outlineViewPr>
    <p:cViewPr>
      <p:scale>
        <a:sx n="33" d="100"/>
        <a:sy n="33" d="100"/>
      </p:scale>
      <p:origin x="0" y="9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2211"/>
        <p:guide pos="2932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2892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38388" y="450850"/>
            <a:ext cx="4664075" cy="2624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708" y="3337889"/>
            <a:ext cx="8019208" cy="31582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88371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51180802" indent="-51180802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130557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958356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2611141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3263920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3916704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4569486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222275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450850"/>
            <a:ext cx="4664075" cy="2624138"/>
          </a:xfrm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423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450850"/>
            <a:ext cx="4664075" cy="26241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and information</a:t>
            </a:r>
            <a:r>
              <a:rPr lang="en-US" baseline="0" dirty="0" smtClean="0"/>
              <a:t> is hard to define. There are philosophical and meta-physical issues. So let’s all watch the Matrix…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79925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0" y="1188734"/>
            <a:ext cx="472440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3" y="1188734"/>
            <a:ext cx="476631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Title Placeholder 21"/>
          <p:cNvSpPr>
            <a:spLocks noGrp="1"/>
          </p:cNvSpPr>
          <p:nvPr>
            <p:ph type="title"/>
          </p:nvPr>
        </p:nvSpPr>
        <p:spPr>
          <a:xfrm>
            <a:off x="875033" y="164385"/>
            <a:ext cx="13060680" cy="914400"/>
          </a:xfrm>
          <a:prstGeom prst="rect">
            <a:avLst/>
          </a:prstGeom>
        </p:spPr>
        <p:txBody>
          <a:bodyPr vert="horz" lIns="130555" tIns="65278" rIns="130555" bIns="6527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69ACC4A-C4B3-2E4C-9A16-1CB1EAFC529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169920" cy="7021830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360" y="329567"/>
            <a:ext cx="938784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484701E-00B5-B446-8F20-163EC44EFCE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90"/>
            <a:ext cx="9164320" cy="5695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97280" y="1371616"/>
            <a:ext cx="6156960" cy="2566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7498080" y="1371616"/>
            <a:ext cx="6156960" cy="25660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23" y="817247"/>
            <a:ext cx="7365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9263" y="817247"/>
            <a:ext cx="4572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78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600" y="817247"/>
            <a:ext cx="1270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67200" y="3401568"/>
            <a:ext cx="9631680" cy="1810512"/>
          </a:xfrm>
        </p:spPr>
        <p:txBody>
          <a:bodyPr lIns="143614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10100" b="1" cap="none" spc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  <a:lvl2pPr marL="652783" indent="0" algn="ctr">
              <a:buNone/>
            </a:lvl2pPr>
            <a:lvl3pPr marL="1305570" indent="0" algn="ctr">
              <a:buNone/>
            </a:lvl3pPr>
            <a:lvl4pPr marL="1958356" indent="0" algn="ctr">
              <a:buNone/>
            </a:lvl4pPr>
            <a:lvl5pPr marL="2611141" indent="0" algn="ctr">
              <a:buNone/>
            </a:lvl5pPr>
            <a:lvl6pPr marL="3263920" indent="0" algn="ctr">
              <a:buNone/>
            </a:lvl6pPr>
            <a:lvl7pPr marL="3916704" indent="0" algn="ctr">
              <a:buNone/>
            </a:lvl7pPr>
            <a:lvl8pPr marL="4569486" indent="0" algn="ctr">
              <a:buNone/>
            </a:lvl8pPr>
            <a:lvl9pPr marL="5222275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4431516" y="6690867"/>
            <a:ext cx="9436901" cy="471949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7" tIns="45696" rIns="91397" bIns="45696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7726682" y="1287781"/>
            <a:ext cx="6913880" cy="69494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99440" y="5"/>
            <a:ext cx="8821421" cy="793813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7961630" y="1542422"/>
            <a:ext cx="4937760" cy="190246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509760" y="0"/>
            <a:ext cx="438912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09760" y="5120640"/>
            <a:ext cx="512064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509760" y="0"/>
            <a:ext cx="219456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517403" y="5095875"/>
            <a:ext cx="3345179" cy="313372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509760" y="5120640"/>
            <a:ext cx="256032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9509760" y="1645920"/>
            <a:ext cx="5120640" cy="3474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9509760" y="2103120"/>
            <a:ext cx="5120640" cy="30175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1584960" y="5120640"/>
            <a:ext cx="79248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53440" y="5120640"/>
            <a:ext cx="85344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86741" y="2926080"/>
            <a:ext cx="9022080" cy="21945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86741" y="2560320"/>
            <a:ext cx="9022080" cy="25603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315200" y="5120640"/>
            <a:ext cx="219456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1683" y="481967"/>
            <a:ext cx="13606779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594360" y="817247"/>
            <a:ext cx="4318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657883" y="817247"/>
            <a:ext cx="4317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716287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762007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00101" y="817247"/>
            <a:ext cx="5841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048" y="1622008"/>
            <a:ext cx="9148877" cy="1172982"/>
          </a:xfrm>
        </p:spPr>
        <p:txBody>
          <a:bodyPr lIns="117503" bIns="0"/>
          <a:lstStyle>
            <a:lvl1pPr marL="78338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43" y="614477"/>
            <a:ext cx="13050317" cy="932688"/>
          </a:xfrm>
        </p:spPr>
        <p:txBody>
          <a:bodyPr tIns="91393"/>
          <a:lstStyle>
            <a:lvl1pPr algn="l">
              <a:buNone/>
              <a:defRPr sz="5400" b="0" cap="none" spc="-214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CEDF913-1038-6D43-A083-7381B0378B8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" y="481967"/>
            <a:ext cx="14188440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9723" y="817247"/>
            <a:ext cx="7365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" y="817247"/>
            <a:ext cx="4318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7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238767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302263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36322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408963" y="817247"/>
            <a:ext cx="1269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47061" y="817247"/>
            <a:ext cx="5842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18" y="614477"/>
            <a:ext cx="12435840" cy="1097280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71701"/>
            <a:ext cx="6464301" cy="767714"/>
          </a:xfrm>
        </p:spPr>
        <p:txBody>
          <a:bodyPr anchor="ctr"/>
          <a:lstStyle>
            <a:lvl1pPr marL="104448" indent="0" algn="l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7" y="2171701"/>
            <a:ext cx="6466840" cy="767714"/>
          </a:xfrm>
        </p:spPr>
        <p:txBody>
          <a:bodyPr anchor="ctr"/>
          <a:lstStyle>
            <a:lvl1pPr marL="104448" indent="0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2950845"/>
            <a:ext cx="6464301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7" y="2950845"/>
            <a:ext cx="6466840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4E4F7C-7393-5C44-A579-51E747BA2DD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12435840" cy="1097280"/>
          </a:xfrm>
        </p:spPr>
        <p:txBody>
          <a:bodyPr/>
          <a:lstStyle>
            <a:lvl1pPr>
              <a:defRPr sz="59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9129B78-766F-8046-B16D-6E2259124BD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826EF02-E0BA-4B45-B9BC-203A90F6736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7675"/>
            <a:ext cx="13167360" cy="1394461"/>
          </a:xfrm>
        </p:spPr>
        <p:txBody>
          <a:bodyPr anchor="ctr"/>
          <a:lstStyle>
            <a:lvl1pPr algn="l">
              <a:buNone/>
              <a:defRPr sz="5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1722120"/>
            <a:ext cx="4023360" cy="5486400"/>
          </a:xfrm>
        </p:spPr>
        <p:txBody>
          <a:bodyPr/>
          <a:lstStyle>
            <a:lvl1pPr marL="78338" indent="0">
              <a:buNone/>
              <a:defRPr sz="2600"/>
            </a:lvl1pPr>
            <a:lvl2pPr>
              <a:buNone/>
              <a:defRPr sz="19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486400" y="1722120"/>
            <a:ext cx="8778240" cy="5486400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8AF6942-B8F4-354B-A96C-556E4724AB4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2600" y="-116139"/>
            <a:ext cx="14043661" cy="2253616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13650914" y="1437341"/>
            <a:ext cx="158114" cy="205739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13894754" y="1620221"/>
            <a:ext cx="158114" cy="205739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13338500" y="1744036"/>
            <a:ext cx="158117" cy="205741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7742" y="1302240"/>
              <a:ext cx="88934" cy="79944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79348" y="1397313"/>
              <a:ext cx="125667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3866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463040" y="529520"/>
            <a:ext cx="10972800" cy="842099"/>
          </a:xfrm>
        </p:spPr>
        <p:txBody>
          <a:bodyPr anchor="b"/>
          <a:lstStyle>
            <a:lvl1pPr algn="l">
              <a:buNone/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88851" y="2272552"/>
            <a:ext cx="14045184" cy="5952173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4600"/>
            </a:lvl1pPr>
          </a:lstStyle>
          <a:p>
            <a:pPr lvl="0"/>
            <a:r>
              <a:rPr lang="en-US" noProof="0" dirty="0" smtClean="0"/>
              <a:t>Click icon to add </a:t>
            </a:r>
            <a:r>
              <a:rPr lang="en-US" noProof="0" dirty="0" err="1" smtClean="0"/>
              <a:t>pictue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463040" y="1380173"/>
            <a:ext cx="10972800" cy="822960"/>
          </a:xfrm>
        </p:spPr>
        <p:txBody>
          <a:bodyPr/>
          <a:lstStyle>
            <a:lvl1pPr marL="39167" indent="0">
              <a:spcBef>
                <a:spcPts val="0"/>
              </a:spcBef>
              <a:buNone/>
              <a:defRPr sz="2100">
                <a:solidFill>
                  <a:srgbClr val="FFFFFF"/>
                </a:solidFill>
              </a:defRPr>
            </a:lvl1pPr>
            <a:lvl2pPr>
              <a:defRPr sz="19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66676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 sz="8000" dirty="0"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66676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66676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 sz="8000"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8D3BF5FA-FF66-834A-BD9A-8378E92300C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gif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83401" y="205541"/>
            <a:ext cx="13060680" cy="914400"/>
          </a:xfrm>
          <a:prstGeom prst="rect">
            <a:avLst/>
          </a:prstGeom>
        </p:spPr>
        <p:txBody>
          <a:bodyPr vert="horz" lIns="130555" tIns="65278" rIns="130555" bIns="6527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883401" y="1188720"/>
            <a:ext cx="13015486" cy="928"/>
          </a:xfrm>
          <a:prstGeom prst="line">
            <a:avLst/>
          </a:prstGeom>
          <a:ln w="19050"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125819" y="217174"/>
            <a:ext cx="707815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600" y="1188739"/>
            <a:ext cx="10241280" cy="6438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3657600" y="7894720"/>
            <a:ext cx="10972800" cy="3656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67" tIns="36268" rIns="90667" bIns="3626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</a:t>
            </a:r>
            <a:r>
              <a:rPr lang="en-US" sz="19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</a:t>
            </a:r>
            <a:r>
              <a:rPr lang="en-US" sz="1900" b="1" baseline="0" dirty="0" smtClean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Data and Information </a:t>
            </a:r>
            <a:r>
              <a:rPr lang="en-US" sz="19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9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          </a:t>
            </a:r>
            <a:endParaRPr lang="en-US" sz="19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  <p:pic>
        <p:nvPicPr>
          <p:cNvPr id="11" name="Picture 25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3733800" y="7391400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13289280" y="7757160"/>
            <a:ext cx="1341120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13876561" y="7498088"/>
            <a:ext cx="753851" cy="288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67" tIns="36268" rIns="90667" bIns="3626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Garcia</a:t>
            </a:r>
            <a:endParaRPr lang="en-US" sz="14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3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4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5900" kern="1200" spc="-141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652783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1305570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958356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2611141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587046" indent="-489591" algn="l" rtl="0" eaLnBrk="0" fontAlgn="base" hangingPunct="0">
        <a:spcBef>
          <a:spcPts val="1000"/>
        </a:spcBef>
        <a:spcAft>
          <a:spcPct val="0"/>
        </a:spcAft>
        <a:buClr>
          <a:schemeClr val="tx2"/>
        </a:buClr>
        <a:buSzPct val="95000"/>
        <a:buFont typeface="Wingdings" pitchFamily="-1" charset="2"/>
        <a:buChar char=""/>
        <a:defRPr sz="4300" kern="1200">
          <a:solidFill>
            <a:schemeClr val="tx1"/>
          </a:solidFill>
          <a:latin typeface="18 VAG Rounded Light   02390"/>
          <a:ea typeface="ＭＳ Ｐゴシック" charset="-128"/>
          <a:cs typeface="18 VAG Rounded Light   02390"/>
        </a:defRPr>
      </a:lvl1pPr>
      <a:lvl2pPr marL="1056241" indent="-407994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3700" kern="1200">
          <a:solidFill>
            <a:srgbClr val="FFE39D"/>
          </a:solidFill>
          <a:latin typeface="18 VAG Rounded Light   02390"/>
          <a:ea typeface="ＭＳ Ｐゴシック" charset="-128"/>
          <a:cs typeface="18 VAG Rounded Light   02390"/>
        </a:defRPr>
      </a:lvl2pPr>
      <a:lvl3pPr marL="1421175" indent="-326389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3400" kern="1200">
          <a:solidFill>
            <a:srgbClr val="A7D6FF"/>
          </a:solidFill>
          <a:latin typeface="18 VAG Rounded Light   02390"/>
          <a:ea typeface="ＭＳ Ｐゴシック" charset="-128"/>
          <a:cs typeface="+mn-cs"/>
        </a:defRPr>
      </a:lvl3pPr>
      <a:lvl4pPr marL="1799689" indent="-32638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1" charset="2"/>
        <a:buChar char=""/>
        <a:defRPr sz="300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2114749" indent="-299191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290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2441406" indent="-300281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15581" indent="-261117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989746" indent="-261117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920" indent="-261117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27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55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83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11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39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670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6948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22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gif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5012291" y="671259"/>
            <a:ext cx="8290560" cy="32997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667" tIns="36268" rIns="90667" bIns="36268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5100" b="1" dirty="0">
                <a:solidFill>
                  <a:schemeClr val="tx2"/>
                </a:solidFill>
                <a:latin typeface="18 VAG Rounded Bold   07390" charset="0"/>
              </a:rPr>
              <a:t>The Beauty and Joy of Computing</a:t>
            </a:r>
            <a:r>
              <a:rPr lang="en-US" sz="4600" b="1" dirty="0">
                <a:solidFill>
                  <a:schemeClr val="tx2"/>
                </a:solidFill>
                <a:latin typeface="18 VAG Rounded Bold   07390" charset="0"/>
              </a:rPr>
              <a:t/>
            </a:r>
            <a:br>
              <a:rPr lang="en-US" sz="4600" b="1" dirty="0">
                <a:solidFill>
                  <a:schemeClr val="tx2"/>
                </a:solidFill>
                <a:latin typeface="18 VAG Rounded Bold   07390" charset="0"/>
              </a:rPr>
            </a:br>
            <a:r>
              <a:rPr lang="en-US" sz="4600" b="1" dirty="0">
                <a:latin typeface="18 VAG Rounded Bold   07390" charset="0"/>
              </a:rPr>
              <a:t/>
            </a:r>
            <a:br>
              <a:rPr lang="en-US" sz="4600" b="1" dirty="0">
                <a:latin typeface="18 VAG Rounded Bold   07390" charset="0"/>
              </a:rPr>
            </a:br>
            <a:r>
              <a:rPr lang="en-US" sz="3800" b="1" dirty="0">
                <a:solidFill>
                  <a:schemeClr val="tx1"/>
                </a:solidFill>
                <a:latin typeface="18 VAG Rounded Bold   07390" charset="0"/>
              </a:rPr>
              <a:t>Lecture </a:t>
            </a:r>
            <a:r>
              <a:rPr lang="en-US" sz="3800" b="1" dirty="0" smtClean="0">
                <a:solidFill>
                  <a:schemeClr val="tx1"/>
                </a:solidFill>
                <a:latin typeface="18 VAG Rounded Bold   07390" charset="0"/>
              </a:rPr>
              <a:t>#21</a:t>
            </a:r>
            <a:endParaRPr lang="en-US" sz="3800" b="1" dirty="0">
              <a:solidFill>
                <a:schemeClr val="tx1"/>
              </a:solidFill>
              <a:latin typeface="18 VAG Rounded Bold   07390" charset="0"/>
            </a:endParaRPr>
          </a:p>
          <a:p>
            <a:pPr algn="ctr" eaLnBrk="0" hangingPunct="0">
              <a:lnSpc>
                <a:spcPct val="77000"/>
              </a:lnSpc>
            </a:pPr>
            <a:r>
              <a:rPr lang="en-US" sz="3800" b="1" dirty="0" smtClean="0">
                <a:solidFill>
                  <a:schemeClr val="tx1"/>
                </a:solidFill>
                <a:latin typeface="18 VAG Rounded Bold   07390" charset="0"/>
              </a:rPr>
              <a:t>Data and Information</a:t>
            </a:r>
          </a:p>
          <a:p>
            <a:pPr algn="ctr" eaLnBrk="0" hangingPunct="0">
              <a:lnSpc>
                <a:spcPct val="77000"/>
              </a:lnSpc>
            </a:pPr>
            <a:endParaRPr lang="en-US" sz="4600" b="1" dirty="0">
              <a:solidFill>
                <a:schemeClr val="bg2"/>
              </a:solidFill>
              <a:latin typeface="18 VAG Rounded Bold   07390" charset="0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 idx="4294967295"/>
          </p:nvPr>
        </p:nvSpPr>
        <p:spPr>
          <a:xfrm>
            <a:off x="4038600" y="3505200"/>
            <a:ext cx="10439400" cy="82296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FFFF00"/>
                </a:solidFill>
              </a:rPr>
              <a:t>“The Lost Language of Privacy”- Brooks</a:t>
            </a:r>
            <a:endParaRPr lang="en-US" sz="49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4267207" y="4264742"/>
            <a:ext cx="5791198" cy="3322320"/>
          </a:xfrm>
        </p:spPr>
        <p:txBody>
          <a:bodyPr wrap="square" anchor="t">
            <a:scene3d>
              <a:camera prst="orthographicFront"/>
              <a:lightRig rig="flat" dir="tl">
                <a:rot lat="0" lon="0" rev="6600000"/>
              </a:lightRig>
            </a:scene3d>
            <a:sp3d>
              <a:bevelT w="38100" h="31750"/>
              <a:contourClr>
                <a:schemeClr val="tx1"/>
              </a:contourClr>
            </a:sp3d>
          </a:bodyPr>
          <a:lstStyle/>
          <a:p>
            <a:pPr algn="l" eaLnBrk="1" hangingPunct="1">
              <a:spcBef>
                <a:spcPct val="0"/>
              </a:spcBef>
              <a:defRPr/>
            </a:pPr>
            <a:r>
              <a:rPr lang="en-US" sz="2700" b="0" dirty="0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David Brooks waxes poetic about privacy in a NY Times piece about the pros/cons of police body cameras.  He talks about why privacy is important to the development of full individuals, of families and friendships, and for communities. </a:t>
            </a:r>
            <a:r>
              <a:rPr lang="en-US" sz="2700" dirty="0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Read it!</a:t>
            </a:r>
            <a:endParaRPr lang="en-US" sz="2700" dirty="0">
              <a:solidFill>
                <a:schemeClr val="tx1"/>
              </a:solidFill>
              <a:effectLst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9829800" y="7358462"/>
            <a:ext cx="4724404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2036755" y="419119"/>
            <a:ext cx="2190103" cy="2628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2367" b="2233"/>
          <a:stretch>
            <a:fillRect/>
          </a:stretch>
        </p:blipFill>
        <p:spPr bwMode="auto">
          <a:xfrm>
            <a:off x="4237886" y="990600"/>
            <a:ext cx="1934314" cy="193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6"/>
          <p:cNvGrpSpPr/>
          <p:nvPr/>
        </p:nvGrpSpPr>
        <p:grpSpPr>
          <a:xfrm>
            <a:off x="221071" y="0"/>
            <a:ext cx="3665134" cy="1676400"/>
            <a:chOff x="221060" y="0"/>
            <a:chExt cx="3665135" cy="1524000"/>
          </a:xfrm>
        </p:grpSpPr>
        <p:sp>
          <p:nvSpPr>
            <p:cNvPr id="16" name="Down Arrow 15"/>
            <p:cNvSpPr/>
            <p:nvPr/>
          </p:nvSpPr>
          <p:spPr>
            <a:xfrm>
              <a:off x="228600" y="0"/>
              <a:ext cx="3657591" cy="1524000"/>
            </a:xfrm>
            <a:prstGeom prst="downArrow">
              <a:avLst>
                <a:gd name="adj1" fmla="val 76849"/>
                <a:gd name="adj2" fmla="val 4085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1060" y="0"/>
              <a:ext cx="3665135" cy="1127175"/>
            </a:xfrm>
            <a:prstGeom prst="rect">
              <a:avLst/>
            </a:prstGeom>
            <a:noFill/>
          </p:spPr>
          <p:txBody>
            <a:bodyPr wrap="square" lIns="130622" tIns="65311" rIns="130622" bIns="65311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UC Berkeley EECS</a:t>
              </a:r>
              <a:b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</a:br>
              <a:r>
                <a:rPr lang="en-US" sz="2400" b="1" dirty="0" smtClean="0">
                  <a:solidFill>
                    <a:schemeClr val="bg1"/>
                  </a:solidFill>
                  <a:latin typeface="18 VAG Rounded Bold   07390"/>
                </a:rPr>
                <a:t>Teaching Professor</a:t>
              </a: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/>
              </a:r>
              <a:b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</a:br>
              <a:r>
                <a:rPr lang="en-US" sz="2400" b="1" dirty="0" smtClean="0">
                  <a:solidFill>
                    <a:schemeClr val="bg1"/>
                  </a:solidFill>
                  <a:latin typeface="18 VAG Rounded Bold   07390"/>
                </a:rPr>
                <a:t>Dan Garcia</a:t>
              </a:r>
              <a:endParaRPr lang="en-US" sz="2400" b="1" dirty="0">
                <a:solidFill>
                  <a:schemeClr val="bg1"/>
                </a:solidFill>
                <a:latin typeface="18 VAG Rounded Bold   0739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0234" y="4648201"/>
            <a:ext cx="4353574" cy="2692764"/>
          </a:xfrm>
          <a:prstGeom prst="rect">
            <a:avLst/>
          </a:prstGeom>
        </p:spPr>
      </p:pic>
      <p:sp>
        <p:nvSpPr>
          <p:cNvPr id="18" name="Subtitle 48"/>
          <p:cNvSpPr txBox="1">
            <a:spLocks/>
          </p:cNvSpPr>
          <p:nvPr/>
        </p:nvSpPr>
        <p:spPr bwMode="auto">
          <a:xfrm>
            <a:off x="0" y="7772400"/>
            <a:ext cx="1463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4" tIns="45706" rIns="91414" bIns="45706">
            <a:prstTxWarp prst="textNoShape">
              <a:avLst/>
            </a:prstTxWarp>
          </a:bodyPr>
          <a:lstStyle/>
          <a:p>
            <a:pPr algn="ctr"/>
            <a:r>
              <a:rPr lang="en-US" sz="2200" b="1" dirty="0">
                <a:latin typeface="Courier"/>
              </a:rPr>
              <a:t>www.nytimes.com/2015/04/14/opinion/david-brooks-the-lost-language-of-privacy.html</a:t>
            </a:r>
            <a:endParaRPr lang="en-US" sz="2200" b="1" dirty="0" smtClean="0">
              <a:latin typeface="Courier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28604" y="6901262"/>
            <a:ext cx="37338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600" y="1905000"/>
            <a:ext cx="3657600" cy="487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520" y="274320"/>
            <a:ext cx="13167360" cy="914400"/>
          </a:xfrm>
        </p:spPr>
        <p:txBody>
          <a:bodyPr/>
          <a:lstStyle/>
          <a:p>
            <a:r>
              <a:rPr lang="en-US" dirty="0" smtClean="0"/>
              <a:t>(Cal) Clicker Question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219200"/>
            <a:ext cx="13034010" cy="4937760"/>
          </a:xfrm>
        </p:spPr>
        <p:txBody>
          <a:bodyPr/>
          <a:lstStyle/>
          <a:p>
            <a:pPr marL="81912" indent="0">
              <a:buNone/>
            </a:pPr>
            <a:r>
              <a:rPr lang="en-US" dirty="0" smtClean="0"/>
              <a:t>What do you think is the biggest data overall?</a:t>
            </a:r>
          </a:p>
          <a:p>
            <a:pPr marL="824862" indent="-742950">
              <a:buFont typeface="+mj-lt"/>
              <a:buAutoNum type="alphaLcParenR"/>
            </a:pPr>
            <a:r>
              <a:rPr lang="en-US" dirty="0" smtClean="0"/>
              <a:t>Text</a:t>
            </a:r>
          </a:p>
          <a:p>
            <a:pPr marL="824862" indent="-742950">
              <a:buFont typeface="+mj-lt"/>
              <a:buAutoNum type="alphaLcParenR"/>
            </a:pPr>
            <a:r>
              <a:rPr lang="en-US" dirty="0" smtClean="0"/>
              <a:t>Images</a:t>
            </a:r>
          </a:p>
          <a:p>
            <a:pPr marL="824862" indent="-742950">
              <a:buFont typeface="+mj-lt"/>
              <a:buAutoNum type="alphaLcParenR"/>
            </a:pPr>
            <a:r>
              <a:rPr lang="en-US" dirty="0" smtClean="0"/>
              <a:t>DNA</a:t>
            </a:r>
          </a:p>
          <a:p>
            <a:pPr marL="824862" indent="-742950">
              <a:buFont typeface="+mj-lt"/>
              <a:buAutoNum type="alphaLcParenR"/>
            </a:pPr>
            <a:r>
              <a:rPr lang="en-US" dirty="0" smtClean="0"/>
              <a:t>Videos</a:t>
            </a:r>
          </a:p>
          <a:p>
            <a:pPr marL="824862" indent="-742950">
              <a:buFont typeface="+mj-lt"/>
              <a:buAutoNum type="alphaLcParenR"/>
            </a:pPr>
            <a:r>
              <a:rPr lang="en-US" dirty="0" smtClean="0"/>
              <a:t>Census Data</a:t>
            </a:r>
          </a:p>
        </p:txBody>
      </p:sp>
      <p:pic>
        <p:nvPicPr>
          <p:cNvPr id="7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13487400" y="76200"/>
            <a:ext cx="1086829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2286000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11598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Big Data, Compression, Metadata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Netflix is said to use 1 PB to store the videos for streaming.</a:t>
            </a:r>
          </a:p>
          <a:p>
            <a:r>
              <a:rPr lang="en-US" sz="3600"/>
              <a:t>World of Warcraft is stored on 1.3PB to maintain the game.</a:t>
            </a:r>
          </a:p>
          <a:p>
            <a:r>
              <a:rPr lang="en-US" sz="3600"/>
              <a:t>Internet Archive: About 10PB</a:t>
            </a:r>
          </a:p>
          <a:p>
            <a:r>
              <a:rPr lang="en-US" sz="3600"/>
              <a:t>AT&amp;T transfers about 30PB of data through its networks each day.</a:t>
            </a:r>
          </a:p>
          <a:p>
            <a:r>
              <a:rPr lang="en-US" sz="3600"/>
              <a:t>YouTube processes about 40PB of videos a day.</a:t>
            </a:r>
          </a:p>
          <a:p>
            <a:pPr lvl="1"/>
            <a:r>
              <a:rPr lang="en-US" sz="3000"/>
              <a:t>Multimedia data is the biggest data!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Storage</a:t>
            </a:r>
          </a:p>
          <a:p>
            <a:pPr lvl="1"/>
            <a:r>
              <a:rPr lang="en-US"/>
              <a:t>No single hard disk/memory</a:t>
            </a:r>
            <a:br>
              <a:rPr lang="en-US"/>
            </a:br>
            <a:r>
              <a:rPr lang="en-US"/>
              <a:t>unit can store the data</a:t>
            </a:r>
          </a:p>
          <a:p>
            <a:pPr lvl="1"/>
            <a:r>
              <a:rPr lang="en-US"/>
              <a:t>Need to parallelize harddisks</a:t>
            </a:r>
          </a:p>
          <a:p>
            <a:pPr lvl="1"/>
            <a:r>
              <a:rPr lang="en-US"/>
              <a:t>All the problems of </a:t>
            </a:r>
            <a:br>
              <a:rPr lang="en-US"/>
            </a:br>
            <a:r>
              <a:rPr lang="en-US"/>
              <a:t>concurrent programming!</a:t>
            </a:r>
          </a:p>
          <a:p>
            <a:pPr lvl="2"/>
            <a:r>
              <a:rPr lang="en-US"/>
              <a:t>How to access the data?</a:t>
            </a:r>
          </a:p>
          <a:p>
            <a:pPr lvl="2"/>
            <a:r>
              <a:rPr lang="en-US"/>
              <a:t>What if a disk fails?</a:t>
            </a:r>
          </a:p>
          <a:p>
            <a:pPr lvl="2"/>
            <a:r>
              <a:rPr lang="en-US"/>
              <a:t>How fast is the access (read, write, delete)?</a:t>
            </a:r>
          </a:p>
          <a:p>
            <a:pPr lvl="2"/>
            <a:r>
              <a:rPr lang="en-US"/>
              <a:t>Physical limits: Energy cooling</a:t>
            </a:r>
          </a:p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111" r="11111"/>
          <a:stretch>
            <a:fillRect/>
          </a:stretch>
        </p:blipFill>
        <p:spPr>
          <a:xfrm>
            <a:off x="10855208" y="1676401"/>
            <a:ext cx="3010161" cy="25907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Helpful Techniques: Lossless Compression</a:t>
            </a:r>
            <a:endParaRPr lang="en-US" sz="5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Entropy compression reduces data volume by removing </a:t>
            </a:r>
            <a:r>
              <a:rPr lang="en-US" dirty="0" smtClean="0">
                <a:solidFill>
                  <a:srgbClr val="FF0000"/>
                </a:solidFill>
              </a:rPr>
              <a:t>redundant</a:t>
            </a:r>
            <a:r>
              <a:rPr lang="en-US" dirty="0" smtClean="0"/>
              <a:t> information (so fewer bits are used to store or transmit it!)</a:t>
            </a:r>
          </a:p>
          <a:p>
            <a:r>
              <a:rPr lang="en-US" dirty="0" smtClean="0"/>
              <a:t>This compression </a:t>
            </a:r>
            <a:r>
              <a:rPr lang="en-US" dirty="0" smtClean="0">
                <a:solidFill>
                  <a:srgbClr val="FF0000"/>
                </a:solidFill>
              </a:rPr>
              <a:t>is reversible </a:t>
            </a:r>
            <a:r>
              <a:rPr lang="en-US" dirty="0" smtClean="0"/>
              <a:t>but has mathematically proven limits.</a:t>
            </a:r>
          </a:p>
          <a:p>
            <a:r>
              <a:rPr lang="en-US" dirty="0" smtClean="0"/>
              <a:t>Example:</a:t>
            </a:r>
          </a:p>
          <a:p>
            <a:pPr marL="544830" lvl="1" indent="0">
              <a:buNone/>
            </a:pP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		</a:t>
            </a:r>
            <a:r>
              <a:rPr lang="en-US" sz="4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AAAAAABBBBBCCC -&gt; 6A5B3C</a:t>
            </a:r>
            <a:endParaRPr lang="en-US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Helpful Techniques: Lossy Compression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err="1" smtClean="0"/>
              <a:t>Lossy</a:t>
            </a:r>
            <a:r>
              <a:rPr lang="en-US" sz="4000" dirty="0" smtClean="0"/>
              <a:t> compression reduces data volume by removing </a:t>
            </a:r>
            <a:r>
              <a:rPr lang="en-US" sz="4000" dirty="0" smtClean="0">
                <a:solidFill>
                  <a:srgbClr val="FF0000"/>
                </a:solidFill>
              </a:rPr>
              <a:t>irrelevant</a:t>
            </a:r>
            <a:r>
              <a:rPr lang="en-US" sz="4000" dirty="0" smtClean="0"/>
              <a:t> information (and often can yield </a:t>
            </a:r>
            <a:r>
              <a:rPr lang="en-US" sz="4000" i="1" dirty="0" smtClean="0"/>
              <a:t>smaller files </a:t>
            </a:r>
            <a:r>
              <a:rPr lang="en-US" sz="4000" dirty="0" smtClean="0"/>
              <a:t>than lossless)</a:t>
            </a:r>
          </a:p>
          <a:p>
            <a:r>
              <a:rPr lang="en-US" sz="4000" dirty="0" smtClean="0"/>
              <a:t>This compression is </a:t>
            </a:r>
            <a:r>
              <a:rPr lang="en-US" sz="4000" dirty="0" smtClean="0">
                <a:solidFill>
                  <a:srgbClr val="FF0000"/>
                </a:solidFill>
              </a:rPr>
              <a:t>not fully reversible </a:t>
            </a:r>
            <a:r>
              <a:rPr lang="en-US" sz="4000" dirty="0" smtClean="0"/>
              <a:t>but only has perceptual limits.</a:t>
            </a:r>
          </a:p>
          <a:p>
            <a:r>
              <a:rPr lang="en-US" sz="4000">
                <a:solidFill>
                  <a:srgbClr val="FFFF00"/>
                </a:solidFill>
              </a:rPr>
              <a:t>There are trade-offs in using lossy and lossless compression techniques for storing and transmitting data. </a:t>
            </a:r>
            <a:endParaRPr lang="en-US" sz="4000" dirty="0">
              <a:solidFill>
                <a:srgbClr val="FFFF00"/>
              </a:solidFill>
            </a:endParaRPr>
          </a:p>
          <a:p>
            <a:r>
              <a:rPr lang="en-US" sz="4000" dirty="0" smtClean="0"/>
              <a:t>Compression needs an agreement on decompression = “format”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Lossy Compression Example: JPEG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75791"/>
            <a:ext cx="9525000" cy="606800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Metadata: Data about data</a:t>
            </a:r>
            <a:endParaRPr lang="en-US" dirty="0" smtClean="0"/>
          </a:p>
          <a:p>
            <a:pPr lvl="1"/>
            <a:r>
              <a:rPr lang="en-US" sz="2800"/>
              <a:t>can be descriptive data about an image, a Web page, or other complex objects. </a:t>
            </a:r>
          </a:p>
          <a:p>
            <a:pPr lvl="1"/>
            <a:r>
              <a:rPr lang="en-US" sz="2800"/>
              <a:t>can increase the effective use of data or data sets by providing additional information about various aspects of that data. </a:t>
            </a:r>
          </a:p>
          <a:p>
            <a:pPr lvl="2"/>
            <a:r>
              <a:rPr lang="en-US" sz="2800" dirty="0" smtClean="0"/>
              <a:t>(e.g., search)</a:t>
            </a:r>
            <a:r>
              <a:rPr lang="en-US" sz="3200"/>
              <a:t/>
            </a:r>
            <a:br>
              <a:rPr lang="en-US" sz="3200"/>
            </a:br>
            <a:endParaRPr lang="en-US" sz="3200"/>
          </a:p>
          <a:p>
            <a:pPr marL="81916" indent="0">
              <a:buNone/>
            </a:pPr>
            <a:endParaRPr lang="en-US" dirty="0" smtClean="0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Techniques that help: Metadata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1981200"/>
            <a:ext cx="5464234" cy="41168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Reason for Digital Data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Digital data can be </a:t>
            </a:r>
            <a:r>
              <a:rPr lang="en-US" sz="3200" dirty="0" smtClean="0">
                <a:solidFill>
                  <a:srgbClr val="FFFF00"/>
                </a:solidFill>
              </a:rPr>
              <a:t>copied without loss, and sent instantly, permanently to everyone</a:t>
            </a:r>
            <a:r>
              <a:rPr lang="en-US" sz="3200" dirty="0" smtClean="0"/>
              <a:t>.</a:t>
            </a:r>
          </a:p>
          <a:p>
            <a:pPr lvl="1"/>
            <a:r>
              <a:rPr lang="en-US" sz="2800"/>
              <a:t>Data is stored in many formats depending on its characteristics (e.g., size and intended use). </a:t>
            </a:r>
          </a:p>
          <a:p>
            <a:pPr lvl="1"/>
            <a:r>
              <a:rPr lang="en-US" sz="2800" dirty="0" smtClean="0"/>
              <a:t>The </a:t>
            </a:r>
            <a:r>
              <a:rPr lang="en-US" sz="2800" dirty="0" smtClean="0">
                <a:solidFill>
                  <a:srgbClr val="FFFF00"/>
                </a:solidFill>
              </a:rPr>
              <a:t>choice of storage media </a:t>
            </a:r>
            <a:r>
              <a:rPr lang="en-US" sz="2800" dirty="0" smtClean="0"/>
              <a:t>affects both the methods and costs of manipulating the data it contains.</a:t>
            </a:r>
          </a:p>
          <a:p>
            <a:pPr lvl="1"/>
            <a:r>
              <a:rPr lang="en-US" sz="2800" dirty="0" smtClean="0">
                <a:solidFill>
                  <a:srgbClr val="FFFF00"/>
                </a:solidFill>
              </a:rPr>
              <a:t>Reading data and updating data have different storage requirements.</a:t>
            </a:r>
          </a:p>
          <a:p>
            <a:r>
              <a:rPr lang="en-US" sz="3200" dirty="0" smtClean="0"/>
              <a:t>Problems with data that contains personal information:</a:t>
            </a:r>
          </a:p>
          <a:p>
            <a:pPr lvl="1"/>
            <a:r>
              <a:rPr lang="en-US" sz="2800" dirty="0" smtClean="0"/>
              <a:t>Privacy</a:t>
            </a:r>
          </a:p>
          <a:p>
            <a:pPr lvl="1"/>
            <a:r>
              <a:rPr lang="en-US" sz="2800" dirty="0" smtClean="0"/>
              <a:t>Security</a:t>
            </a:r>
          </a:p>
          <a:p>
            <a:r>
              <a:rPr lang="en-US" sz="3200"/>
              <a:t>Trade-offs in storing, transmitting</a:t>
            </a:r>
          </a:p>
          <a:p>
            <a:pPr lvl="2"/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5886381"/>
            <a:ext cx="3733800" cy="173361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Reasons for Big Digital Data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Analyzing data at Internet-scale helps understand the world on never-before-seen scale.</a:t>
            </a:r>
          </a:p>
          <a:p>
            <a:r>
              <a:rPr lang="en-US" sz="4000" dirty="0" smtClean="0"/>
              <a:t>Useful for empirical sciences:</a:t>
            </a:r>
          </a:p>
          <a:p>
            <a:pPr lvl="1"/>
            <a:r>
              <a:rPr lang="en-US" sz="3600" dirty="0" smtClean="0"/>
              <a:t>What are the economic trends based on Google searches?</a:t>
            </a:r>
          </a:p>
          <a:p>
            <a:pPr lvl="1"/>
            <a:r>
              <a:rPr lang="en-US" sz="3600" dirty="0" smtClean="0"/>
              <a:t>Are there animals that dance to music without human training?</a:t>
            </a:r>
          </a:p>
          <a:p>
            <a:pPr lvl="1"/>
            <a:r>
              <a:rPr lang="en-US" sz="3600" dirty="0" smtClean="0"/>
              <a:t>How is the flu progressing?</a:t>
            </a:r>
          </a:p>
          <a:p>
            <a:pPr lvl="2"/>
            <a:r>
              <a:rPr lang="en-US" sz="3200" dirty="0" smtClean="0"/>
              <a:t>`www.google.org/flutrends/us/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06200" y="6781800"/>
            <a:ext cx="3124200" cy="707838"/>
          </a:xfrm>
          <a:prstGeom prst="rect">
            <a:avLst/>
          </a:prstGeom>
        </p:spPr>
        <p:txBody>
          <a:bodyPr wrap="square" lIns="91397" tIns="45696" rIns="91397" bIns="45696">
            <a:spAutoFit/>
          </a:bodyPr>
          <a:lstStyle/>
          <a:p>
            <a:pPr algn="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(Cal) Admin Notes</a:t>
            </a:r>
            <a:endParaRPr lang="en-US" dirty="0"/>
          </a:p>
        </p:txBody>
      </p:sp>
      <p:sp>
        <p:nvSpPr>
          <p:cNvPr id="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Schedule (see website)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78456" y="2580167"/>
            <a:ext cx="184731" cy="5724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85322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Data: Conclusions and Visualization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Is Data the Solution to Everything?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“Even” Internet data is biased</a:t>
            </a:r>
          </a:p>
          <a:p>
            <a:r>
              <a:rPr lang="en-US" sz="3600" dirty="0" smtClean="0"/>
              <a:t>It’s easy to draw conclusions too quickly</a:t>
            </a:r>
            <a:endParaRPr lang="en-US" sz="3600" dirty="0"/>
          </a:p>
          <a:p>
            <a:r>
              <a:rPr lang="en-US" sz="3600" dirty="0" smtClean="0"/>
              <a:t>Sometimes </a:t>
            </a:r>
            <a:r>
              <a:rPr lang="en-US" sz="3600" dirty="0" smtClean="0">
                <a:solidFill>
                  <a:srgbClr val="FFFF00"/>
                </a:solidFill>
              </a:rPr>
              <a:t>finding the questions to ask </a:t>
            </a:r>
            <a:r>
              <a:rPr lang="en-US" sz="3600" dirty="0" smtClean="0"/>
              <a:t>is the hard part…</a:t>
            </a:r>
          </a:p>
          <a:p>
            <a:r>
              <a:rPr lang="en-US" sz="3600" dirty="0" smtClean="0"/>
              <a:t>E.g., NetFlix Prize</a:t>
            </a:r>
          </a:p>
          <a:p>
            <a:pPr lvl="1"/>
            <a:r>
              <a:rPr lang="en-US" sz="3200" dirty="0" smtClean="0"/>
              <a:t>“Predict whether someone will enjoy a movie based on how much they liked or disliked other movies”</a:t>
            </a:r>
          </a:p>
          <a:p>
            <a:pPr lvl="1"/>
            <a:r>
              <a:rPr lang="en-US" sz="3200" dirty="0" smtClean="0"/>
              <a:t>Dataset: users and movie ratings</a:t>
            </a:r>
          </a:p>
          <a:p>
            <a:pPr lvl="1"/>
            <a:r>
              <a:rPr lang="en-US" sz="3200" dirty="0" smtClean="0"/>
              <a:t>What questions can we ask of this data set?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 does not Imply Causality!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900"/>
              <a:t>cum hoc ergo propter hoc logical fallacy:</a:t>
            </a:r>
          </a:p>
          <a:p>
            <a:pPr lvl="1"/>
            <a:r>
              <a:rPr lang="en-US" sz="2400"/>
              <a:t>A occurs in correlation with B.</a:t>
            </a:r>
          </a:p>
          <a:p>
            <a:pPr lvl="1"/>
            <a:r>
              <a:rPr lang="en-US" sz="2400"/>
              <a:t>Therefore, A causes B.</a:t>
            </a:r>
          </a:p>
          <a:p>
            <a:r>
              <a:rPr lang="en-US" sz="2900"/>
              <a:t>Just because A and B are correlated does not necessarily imply one causes the other! It could be that…</a:t>
            </a:r>
          </a:p>
          <a:p>
            <a:pPr lvl="1"/>
            <a:r>
              <a:rPr lang="en-US" sz="2400"/>
              <a:t>A may be the cause of B</a:t>
            </a:r>
          </a:p>
          <a:p>
            <a:pPr lvl="1"/>
            <a:r>
              <a:rPr lang="en-US" sz="2400"/>
              <a:t>B may be the cause of A</a:t>
            </a:r>
          </a:p>
          <a:p>
            <a:pPr lvl="1"/>
            <a:r>
              <a:rPr lang="en-US" sz="2400"/>
              <a:t>some unknown third factor C may actually be the cause of A and B.</a:t>
            </a:r>
          </a:p>
          <a:p>
            <a:pPr lvl="1"/>
            <a:r>
              <a:rPr lang="en-US" sz="2400"/>
              <a:t>A caused B AND B caused A. This is a </a:t>
            </a:r>
            <a:r>
              <a:rPr lang="en-US" sz="2400">
                <a:solidFill>
                  <a:srgbClr val="FFFF00"/>
                </a:solidFill>
              </a:rPr>
              <a:t>self-reinforcing system</a:t>
            </a:r>
            <a:r>
              <a:rPr lang="en-US" sz="2400"/>
              <a:t>.</a:t>
            </a:r>
          </a:p>
          <a:p>
            <a:pPr lvl="2"/>
            <a:r>
              <a:rPr lang="en-US" sz="2200"/>
              <a:t>E.g., “preditor-prey” relationships</a:t>
            </a:r>
          </a:p>
          <a:p>
            <a:pPr lvl="1"/>
            <a:r>
              <a:rPr lang="en-US" sz="2400"/>
              <a:t>the "relationship" is a coincidence or so complex or indirect that it is more effectively called a coincidence (i.e. two events occurring at the same time that have no direct relationship to each other besides the fact that they are occurring at the same time).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3657600" y="0"/>
            <a:ext cx="10972800" cy="640080"/>
          </a:xfrm>
          <a:prstGeom prst="rect">
            <a:avLst/>
          </a:prstGeom>
        </p:spPr>
        <p:txBody>
          <a:bodyPr vert="horz" lIns="109728" tIns="54864" rIns="109728" bIns="54864" anchor="t">
            <a:noAutofit/>
          </a:bodyPr>
          <a:lstStyle/>
          <a:p>
            <a:pPr lvl="0" algn="r"/>
            <a:r>
              <a:rPr lang="en-US" sz="2400" b="1" spc="-120">
                <a:solidFill>
                  <a:schemeClr val="tx1">
                    <a:lumMod val="50000"/>
                  </a:schemeClr>
                </a:solidFill>
                <a:latin typeface="Courier"/>
                <a:ea typeface="ＭＳ Ｐゴシック" charset="-128"/>
                <a:cs typeface="Courier"/>
              </a:rPr>
              <a:t>en.wikipedia.org/wiki/Correlation_does_not_imply_causation!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0" y="1188734"/>
            <a:ext cx="5334000" cy="6367037"/>
          </a:xfrm>
        </p:spPr>
        <p:txBody>
          <a:bodyPr/>
          <a:lstStyle/>
          <a:p>
            <a:r>
              <a:rPr lang="en-US" sz="2800">
                <a:solidFill>
                  <a:srgbClr val="FFFF00"/>
                </a:solidFill>
              </a:rPr>
              <a:t>Visualization tools and software </a:t>
            </a:r>
            <a:r>
              <a:rPr lang="en-US" sz="2800"/>
              <a:t>can communicate information about data</a:t>
            </a:r>
          </a:p>
          <a:p>
            <a:r>
              <a:rPr lang="en-US" sz="2800"/>
              <a:t>To communicate effectively the insights and knowledge gained from digitally represented information</a:t>
            </a:r>
          </a:p>
          <a:p>
            <a:pPr lvl="1"/>
            <a:r>
              <a:rPr lang="en-US" sz="2200">
                <a:solidFill>
                  <a:srgbClr val="FFFF00"/>
                </a:solidFill>
              </a:rPr>
              <a:t>Summarize the data analyzed computationally</a:t>
            </a:r>
          </a:p>
          <a:p>
            <a:pPr lvl="1"/>
            <a:r>
              <a:rPr lang="en-US" sz="2200">
                <a:solidFill>
                  <a:srgbClr val="FFFF00"/>
                </a:solidFill>
              </a:rPr>
              <a:t>Transform the information</a:t>
            </a:r>
            <a:endParaRPr lang="en-US" sz="2200"/>
          </a:p>
          <a:p>
            <a:pPr lvl="1"/>
            <a:r>
              <a:rPr lang="en-US" sz="2200">
                <a:solidFill>
                  <a:srgbClr val="FFFF00"/>
                </a:solidFill>
              </a:rPr>
              <a:t>Tables, diagrams, and textual displays</a:t>
            </a:r>
            <a:r>
              <a:rPr lang="en-US" sz="2200"/>
              <a:t> </a:t>
            </a:r>
          </a:p>
          <a:p>
            <a:r>
              <a:rPr lang="en-US" sz="2800">
                <a:solidFill>
                  <a:srgbClr val="FFFF00"/>
                </a:solidFill>
              </a:rPr>
              <a:t>Interactivity with data </a:t>
            </a:r>
            <a:r>
              <a:rPr lang="en-US" sz="2800"/>
              <a:t>is an aspect of communicating </a:t>
            </a:r>
          </a:p>
        </p:txBody>
      </p:sp>
      <p:pic>
        <p:nvPicPr>
          <p:cNvPr id="5" name="Content Placeholder 4" descr="Snow-cholera-map-1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5454" t="38380" r="36060" b="40301"/>
          <a:stretch>
            <a:fillRect/>
          </a:stretch>
        </p:blipFill>
        <p:spPr>
          <a:xfrm>
            <a:off x="8991600" y="2305050"/>
            <a:ext cx="4800600" cy="516255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Visualizations</a:t>
            </a:r>
          </a:p>
        </p:txBody>
      </p:sp>
      <p:sp>
        <p:nvSpPr>
          <p:cNvPr id="6" name="Subtitle 1"/>
          <p:cNvSpPr txBox="1">
            <a:spLocks/>
          </p:cNvSpPr>
          <p:nvPr/>
        </p:nvSpPr>
        <p:spPr bwMode="auto">
          <a:xfrm>
            <a:off x="8915400" y="1371600"/>
            <a:ext cx="498348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0701" tIns="54864" rIns="109728" bIns="54864" numCol="1" anchor="b" anchorCtr="0" compatLnSpc="1">
            <a:prstTxWarp prst="textNoShape">
              <a:avLst/>
            </a:prstTxWarp>
          </a:bodyPr>
          <a:lstStyle/>
          <a:p>
            <a:pPr algn="ctr" defTabSz="1097280"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rPr>
              <a:t>John Snow’s visualization of the outbreak of Cholera in 1854 London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657600" y="0"/>
            <a:ext cx="10972800" cy="640080"/>
          </a:xfrm>
          <a:prstGeom prst="rect">
            <a:avLst/>
          </a:prstGeom>
        </p:spPr>
        <p:txBody>
          <a:bodyPr vert="horz" lIns="109728" tIns="54864" rIns="109728" bIns="54864" anchor="t">
            <a:noAutofit/>
          </a:bodyPr>
          <a:lstStyle/>
          <a:p>
            <a:pPr lvl="0" algn="r"/>
            <a:r>
              <a:rPr lang="en-US" sz="2400" b="1" spc="-120">
                <a:solidFill>
                  <a:schemeClr val="tx1">
                    <a:lumMod val="50000"/>
                  </a:schemeClr>
                </a:solidFill>
                <a:latin typeface="Courier"/>
                <a:ea typeface="ＭＳ Ｐゴシック" charset="-128"/>
                <a:cs typeface="Courier"/>
              </a:rPr>
              <a:t>en.wikipedia.org/wiki/1854_Broad_Street_cholera_outbreak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6200000" flipH="1">
            <a:off x="10934700" y="3009900"/>
            <a:ext cx="1219200" cy="381000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… Epic FAIL (2014)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3657600" y="0"/>
            <a:ext cx="10972800" cy="640080"/>
          </a:xfrm>
          <a:prstGeom prst="rect">
            <a:avLst/>
          </a:prstGeom>
        </p:spPr>
        <p:txBody>
          <a:bodyPr vert="horz" lIns="109728" tIns="54864" rIns="109728" bIns="54864" anchor="t">
            <a:noAutofit/>
          </a:bodyPr>
          <a:lstStyle/>
          <a:p>
            <a:pPr lvl="0" algn="r"/>
            <a:r>
              <a:rPr lang="en-US" sz="2000" b="1" spc="-120">
                <a:solidFill>
                  <a:schemeClr val="tx1">
                    <a:lumMod val="50000"/>
                  </a:schemeClr>
                </a:solidFill>
                <a:latin typeface="Courier"/>
                <a:ea typeface="ＭＳ Ｐゴシック" charset="-128"/>
                <a:cs typeface="Courier"/>
              </a:rPr>
              <a:t>www.huffingtonpost.com/2014/03/31/fox-news-obamacare-graphic_n_5063582.html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54480"/>
            <a:ext cx="9560621" cy="56692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… Epic WIN (1869)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14630400" cy="640080"/>
          </a:xfrm>
          <a:prstGeom prst="rect">
            <a:avLst/>
          </a:prstGeom>
        </p:spPr>
        <p:txBody>
          <a:bodyPr vert="horz" lIns="109728" tIns="54864" rIns="109728" bIns="54864" anchor="t">
            <a:noAutofit/>
          </a:bodyPr>
          <a:lstStyle/>
          <a:p>
            <a:pPr lvl="0" algn="r"/>
            <a:r>
              <a:rPr lang="en-US" sz="2400" spc="-120">
                <a:solidFill>
                  <a:schemeClr val="tx1">
                    <a:lumMod val="50000"/>
                  </a:schemeClr>
                </a:solidFill>
                <a:latin typeface="Courier"/>
                <a:ea typeface="ＭＳ Ｐゴシック" charset="-128"/>
                <a:cs typeface="Courier"/>
              </a:rPr>
              <a:t>www.edwardtufte.com/tufte/posters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463040"/>
            <a:ext cx="10515600" cy="5012436"/>
          </a:xfrm>
          <a:prstGeom prst="rect">
            <a:avLst/>
          </a:prstGeom>
        </p:spPr>
      </p:pic>
      <p:sp>
        <p:nvSpPr>
          <p:cNvPr id="6" name="Subtitle 1"/>
          <p:cNvSpPr txBox="1">
            <a:spLocks/>
          </p:cNvSpPr>
          <p:nvPr/>
        </p:nvSpPr>
        <p:spPr bwMode="auto">
          <a:xfrm>
            <a:off x="3977640" y="6766560"/>
            <a:ext cx="932688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0701" tIns="54864" rIns="109728" bIns="54864" numCol="1" anchor="b" anchorCtr="0" compatLnSpc="1">
            <a:prstTxWarp prst="textNoShape">
              <a:avLst/>
            </a:prstTxWarp>
          </a:bodyPr>
          <a:lstStyle/>
          <a:p>
            <a:pPr algn="ctr" defTabSz="1097280"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rPr>
              <a:t>Charles Joseph Minard, Napoleon’s 1812 Russian Campaign</a:t>
            </a:r>
          </a:p>
          <a:p>
            <a:pPr algn="ctr" defTabSz="1097280"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endParaRPr lang="en-US" sz="2400" b="1" dirty="0" smtClean="0">
              <a:solidFill>
                <a:schemeClr val="tx1"/>
              </a:solidFill>
              <a:latin typeface="18 VAG Rounded Bold   0739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… Epic WIN (2009)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14630400" cy="640080"/>
          </a:xfrm>
          <a:prstGeom prst="rect">
            <a:avLst/>
          </a:prstGeom>
        </p:spPr>
        <p:txBody>
          <a:bodyPr vert="horz" lIns="109728" tIns="54864" rIns="109728" bIns="54864" anchor="t">
            <a:noAutofit/>
          </a:bodyPr>
          <a:lstStyle/>
          <a:p>
            <a:pPr lvl="0" algn="r"/>
            <a:r>
              <a:rPr lang="en-US" sz="2400" spc="-100">
                <a:solidFill>
                  <a:schemeClr val="tx1">
                    <a:lumMod val="50000"/>
                  </a:schemeClr>
                </a:solidFill>
                <a:latin typeface="Courier"/>
                <a:ea typeface="ＭＳ Ｐゴシック" charset="-128"/>
                <a:cs typeface="Courier"/>
              </a:rPr>
              <a:t>youtu.be/jbkSRLYSojo</a:t>
            </a:r>
          </a:p>
        </p:txBody>
      </p:sp>
      <p:sp>
        <p:nvSpPr>
          <p:cNvPr id="6" name="Subtitle 1"/>
          <p:cNvSpPr txBox="1">
            <a:spLocks/>
          </p:cNvSpPr>
          <p:nvPr/>
        </p:nvSpPr>
        <p:spPr bwMode="auto">
          <a:xfrm>
            <a:off x="3810000" y="6629400"/>
            <a:ext cx="932688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0701" tIns="54864" rIns="109728" bIns="54864" numCol="1" anchor="b" anchorCtr="0" compatLnSpc="1">
            <a:prstTxWarp prst="textNoShape">
              <a:avLst/>
            </a:prstTxWarp>
          </a:bodyPr>
          <a:lstStyle/>
          <a:p>
            <a:pPr algn="ctr" defTabSz="1097280"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rPr>
              <a:t>Hans Rosling’s 200 countries, 200 years, 4 minutes – the joy of stats</a:t>
            </a:r>
          </a:p>
        </p:txBody>
      </p:sp>
      <p:pic>
        <p:nvPicPr>
          <p:cNvPr id="7" name="Content Placeholder 3" descr="hans.jpg"/>
          <p:cNvPicPr>
            <a:picLocks noGrp="1" noChangeAspect="1"/>
          </p:cNvPicPr>
          <p:nvPr>
            <p:ph idx="1"/>
          </p:nvPr>
        </p:nvPicPr>
        <p:blipFill>
          <a:blip r:embed="rId2"/>
          <a:srcRect l="1479" t="13547" r="1986" b="12742"/>
          <a:stretch>
            <a:fillRect/>
          </a:stretch>
        </p:blipFill>
        <p:spPr>
          <a:xfrm>
            <a:off x="3886200" y="1371600"/>
            <a:ext cx="9183162" cy="525901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The right questions need to be answered by the proper </a:t>
            </a:r>
            <a:r>
              <a:rPr lang="en-US" sz="3200" dirty="0" smtClean="0"/>
              <a:t>data.</a:t>
            </a:r>
            <a:endParaRPr lang="en-US" sz="3200" dirty="0"/>
          </a:p>
          <a:p>
            <a:r>
              <a:rPr lang="en-US" sz="3200" dirty="0" smtClean="0"/>
              <a:t>The </a:t>
            </a:r>
            <a:r>
              <a:rPr lang="en-US" sz="3200" dirty="0"/>
              <a:t>rewards are </a:t>
            </a:r>
            <a:r>
              <a:rPr lang="en-US" sz="3200" dirty="0" smtClean="0"/>
              <a:t>high but handling data is an ongoing challenge to computer scientists as well as security specialists and privacy preservers.</a:t>
            </a:r>
            <a:endParaRPr lang="en-US" sz="3200" dirty="0"/>
          </a:p>
          <a:p>
            <a:pPr marL="81916" indent="0">
              <a:buNone/>
            </a:pPr>
            <a:endParaRPr lang="en-US" sz="3200" dirty="0" smtClean="0"/>
          </a:p>
          <a:p>
            <a:endParaRPr lang="en-US" sz="3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514600"/>
            <a:ext cx="4937760" cy="33902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&amp; Information Facilitate Knowledge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78456" y="2580167"/>
            <a:ext cx="184731" cy="5724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3657600" y="1188720"/>
            <a:ext cx="10287000" cy="6438900"/>
          </a:xfrm>
        </p:spPr>
        <p:txBody>
          <a:bodyPr/>
          <a:lstStyle/>
          <a:p>
            <a:r>
              <a:rPr lang="en-US" sz="2800">
                <a:latin typeface="18 VAG Rounded Thin   55390"/>
              </a:rPr>
              <a:t>Computing enables and empowers new methods of information processing that have led to </a:t>
            </a:r>
            <a:r>
              <a:rPr lang="en-US" sz="2800">
                <a:solidFill>
                  <a:srgbClr val="FFFF00"/>
                </a:solidFill>
                <a:latin typeface="18 VAG Rounded Thin   55390"/>
              </a:rPr>
              <a:t>monumental change across disciplines, from art to business to science</a:t>
            </a:r>
            <a:r>
              <a:rPr lang="en-US" sz="2800">
                <a:latin typeface="18 VAG Rounded Thin   55390"/>
              </a:rPr>
              <a:t>. </a:t>
            </a:r>
          </a:p>
          <a:p>
            <a:r>
              <a:rPr lang="en-US" sz="2800">
                <a:latin typeface="18 VAG Rounded Thin   55390"/>
              </a:rPr>
              <a:t>Managing &amp; interpreting an </a:t>
            </a:r>
            <a:r>
              <a:rPr lang="en-US" sz="2800">
                <a:solidFill>
                  <a:srgbClr val="FFFF00"/>
                </a:solidFill>
                <a:latin typeface="18 VAG Rounded Thin   55390"/>
              </a:rPr>
              <a:t>overwhelming amount of raw data </a:t>
            </a:r>
            <a:r>
              <a:rPr lang="en-US" sz="2800">
                <a:latin typeface="18 VAG Rounded Thin   55390"/>
              </a:rPr>
              <a:t>is part of the foundation of our information society and economy.</a:t>
            </a:r>
          </a:p>
          <a:p>
            <a:r>
              <a:rPr lang="en-US" sz="2800">
                <a:latin typeface="18 VAG Rounded Thin   55390"/>
              </a:rPr>
              <a:t>People use computers and computation to </a:t>
            </a:r>
            <a:r>
              <a:rPr lang="en-US" sz="2800">
                <a:solidFill>
                  <a:srgbClr val="FFFF00"/>
                </a:solidFill>
                <a:latin typeface="18 VAG Rounded Thin   55390"/>
              </a:rPr>
              <a:t>translate, process, and visualize raw data</a:t>
            </a:r>
            <a:r>
              <a:rPr lang="en-US" sz="2800">
                <a:latin typeface="18 VAG Rounded Thin   55390"/>
              </a:rPr>
              <a:t>, and create information.</a:t>
            </a:r>
          </a:p>
          <a:p>
            <a:r>
              <a:rPr lang="en-US" sz="2800">
                <a:latin typeface="18 VAG Rounded Thin   55390"/>
              </a:rPr>
              <a:t>Computation and computer science facilitate and enable a new understanding of data and information that </a:t>
            </a:r>
            <a:br>
              <a:rPr lang="en-US" sz="2800">
                <a:latin typeface="18 VAG Rounded Thin   55390"/>
              </a:rPr>
            </a:br>
            <a:r>
              <a:rPr lang="en-US" sz="2800">
                <a:solidFill>
                  <a:srgbClr val="FFFF00"/>
                </a:solidFill>
                <a:latin typeface="18 VAG Rounded Thin   55390"/>
              </a:rPr>
              <a:t>contributes knowledge to the world</a:t>
            </a:r>
            <a:r>
              <a:rPr lang="en-US" sz="2800">
                <a:latin typeface="18 VAG Rounded Thin   55390"/>
              </a:rPr>
              <a:t>.</a:t>
            </a:r>
          </a:p>
          <a:p>
            <a:r>
              <a:rPr lang="en-US" sz="2800">
                <a:solidFill>
                  <a:srgbClr val="FFFF00"/>
                </a:solidFill>
                <a:latin typeface="18 VAG Rounded Thin   55390"/>
              </a:rPr>
              <a:t>You will work with data </a:t>
            </a:r>
            <a:r>
              <a:rPr lang="en-US" sz="2800">
                <a:latin typeface="18 VAG Rounded Thin   55390"/>
              </a:rPr>
              <a:t>using a variety of computational tools and techniques to better understand the many ways in which data is transformed into information and knowledge.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85322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and Information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&amp; Information Facilitate Knowledge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78456" y="2580167"/>
            <a:ext cx="184731" cy="5724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3657600" y="1188720"/>
            <a:ext cx="10287000" cy="6438900"/>
          </a:xfrm>
        </p:spPr>
        <p:txBody>
          <a:bodyPr/>
          <a:lstStyle/>
          <a:p>
            <a:r>
              <a:rPr lang="en-US" sz="2800">
                <a:latin typeface="18 VAG Rounded Thin   55390"/>
              </a:rPr>
              <a:t>Computers are used in an </a:t>
            </a:r>
            <a:r>
              <a:rPr lang="en-US" sz="2800">
                <a:solidFill>
                  <a:srgbClr val="FFFF00"/>
                </a:solidFill>
                <a:latin typeface="18 VAG Rounded Thin   55390"/>
              </a:rPr>
              <a:t>iterative and interactive way </a:t>
            </a:r>
            <a:r>
              <a:rPr lang="en-US" sz="2800">
                <a:latin typeface="18 VAG Rounded Thin   55390"/>
              </a:rPr>
              <a:t>when processing digital information to gain insight and knowledge.</a:t>
            </a:r>
          </a:p>
          <a:p>
            <a:r>
              <a:rPr lang="en-US" sz="2800">
                <a:solidFill>
                  <a:srgbClr val="FFFF00"/>
                </a:solidFill>
                <a:latin typeface="18 VAG Rounded Thin   55390"/>
              </a:rPr>
              <a:t>Digital information can be filtered and cleaned </a:t>
            </a:r>
            <a:r>
              <a:rPr lang="en-US" sz="2800">
                <a:latin typeface="18 VAG Rounded Thin   55390"/>
              </a:rPr>
              <a:t>by using computers to process information.</a:t>
            </a:r>
          </a:p>
          <a:p>
            <a:r>
              <a:rPr lang="en-US" sz="2800">
                <a:solidFill>
                  <a:srgbClr val="FFFF00"/>
                </a:solidFill>
                <a:latin typeface="18 VAG Rounded Thin   55390"/>
              </a:rPr>
              <a:t>Combining data sources, clustering data, and data classification </a:t>
            </a:r>
            <a:r>
              <a:rPr lang="en-US" sz="2800">
                <a:latin typeface="18 VAG Rounded Thin   55390"/>
              </a:rPr>
              <a:t>are part of the process of using computers to process information.</a:t>
            </a:r>
          </a:p>
          <a:p>
            <a:r>
              <a:rPr lang="en-US" sz="2800">
                <a:latin typeface="18 VAG Rounded Thin   55390"/>
              </a:rPr>
              <a:t>Insight and knowledge can be obtained from </a:t>
            </a:r>
            <a:r>
              <a:rPr lang="en-US" sz="2800">
                <a:solidFill>
                  <a:srgbClr val="FFFF00"/>
                </a:solidFill>
                <a:latin typeface="18 VAG Rounded Thin   55390"/>
              </a:rPr>
              <a:t>translating and transforming </a:t>
            </a:r>
            <a:r>
              <a:rPr lang="en-US" sz="2800">
                <a:latin typeface="18 VAG Rounded Thin   55390"/>
              </a:rPr>
              <a:t>digitally represented information.</a:t>
            </a:r>
          </a:p>
          <a:p>
            <a:r>
              <a:rPr lang="en-US" sz="2800">
                <a:solidFill>
                  <a:srgbClr val="FFFF00"/>
                </a:solidFill>
                <a:latin typeface="18 VAG Rounded Thin   55390"/>
              </a:rPr>
              <a:t>Patterns can emerge </a:t>
            </a:r>
            <a:r>
              <a:rPr lang="en-US" sz="2800">
                <a:latin typeface="18 VAG Rounded Thin   55390"/>
              </a:rPr>
              <a:t>when data is transformed using computational tools.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85322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0" y="1188734"/>
            <a:ext cx="5334000" cy="6367037"/>
          </a:xfrm>
        </p:spPr>
        <p:txBody>
          <a:bodyPr/>
          <a:lstStyle/>
          <a:p>
            <a:r>
              <a:rPr lang="en-US" sz="2400"/>
              <a:t>Collaboration, in working with data to gain insight and knowledge:</a:t>
            </a:r>
          </a:p>
          <a:p>
            <a:pPr lvl="1"/>
            <a:r>
              <a:rPr lang="en-US" sz="2000"/>
              <a:t>…is an </a:t>
            </a:r>
            <a:r>
              <a:rPr lang="en-US" sz="2000">
                <a:solidFill>
                  <a:srgbClr val="FFFF00"/>
                </a:solidFill>
              </a:rPr>
              <a:t>important part</a:t>
            </a:r>
            <a:r>
              <a:rPr lang="en-US" sz="2000"/>
              <a:t>!</a:t>
            </a:r>
          </a:p>
          <a:p>
            <a:pPr lvl="1"/>
            <a:r>
              <a:rPr lang="en-US" sz="2000"/>
              <a:t>…applies </a:t>
            </a:r>
            <a:r>
              <a:rPr lang="en-US" sz="2000">
                <a:solidFill>
                  <a:srgbClr val="FFFF00"/>
                </a:solidFill>
              </a:rPr>
              <a:t>multiple perspectives, experiences, and skill sets</a:t>
            </a:r>
            <a:r>
              <a:rPr lang="en-US" sz="2000"/>
              <a:t>.</a:t>
            </a:r>
          </a:p>
          <a:p>
            <a:pPr lvl="1"/>
            <a:r>
              <a:rPr lang="en-US" sz="2000"/>
              <a:t>…involves </a:t>
            </a:r>
            <a:r>
              <a:rPr lang="en-US" sz="2000">
                <a:solidFill>
                  <a:srgbClr val="FFFF00"/>
                </a:solidFill>
              </a:rPr>
              <a:t>communication between participants</a:t>
            </a:r>
            <a:r>
              <a:rPr lang="en-US" sz="2000"/>
              <a:t>.</a:t>
            </a:r>
          </a:p>
          <a:p>
            <a:pPr lvl="1"/>
            <a:r>
              <a:rPr lang="en-US" sz="2000"/>
              <a:t>…includes </a:t>
            </a:r>
            <a:r>
              <a:rPr lang="en-US" sz="2000">
                <a:solidFill>
                  <a:srgbClr val="FFFF00"/>
                </a:solidFill>
              </a:rPr>
              <a:t>developing hypotheses and questions, and in testing hypotheses and answering questions</a:t>
            </a:r>
            <a:r>
              <a:rPr lang="en-US" sz="2000"/>
              <a:t>.</a:t>
            </a:r>
          </a:p>
          <a:p>
            <a:pPr lvl="1"/>
            <a:r>
              <a:rPr lang="en-US" sz="2000"/>
              <a:t>…can benefit from </a:t>
            </a:r>
            <a:r>
              <a:rPr lang="en-US" sz="2000">
                <a:solidFill>
                  <a:srgbClr val="FFFF00"/>
                </a:solidFill>
              </a:rPr>
              <a:t>face-to-face and using online collaborative tools</a:t>
            </a:r>
            <a:endParaRPr lang="en-US" sz="2000"/>
          </a:p>
          <a:p>
            <a:pPr lvl="1"/>
            <a:r>
              <a:rPr lang="en-US" sz="2000"/>
              <a:t>…when Investigating large data sets </a:t>
            </a:r>
            <a:r>
              <a:rPr lang="en-US" sz="2000">
                <a:solidFill>
                  <a:srgbClr val="FFFF00"/>
                </a:solidFill>
              </a:rPr>
              <a:t>can lead to insight and knowledge not obtained when working alone</a:t>
            </a:r>
            <a:r>
              <a:rPr lang="en-US" sz="200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 collaborative process!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377" y="2438400"/>
            <a:ext cx="4857023" cy="31813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 information from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7600" y="1188739"/>
            <a:ext cx="6172200" cy="6438901"/>
          </a:xfrm>
        </p:spPr>
        <p:txBody>
          <a:bodyPr/>
          <a:lstStyle/>
          <a:p>
            <a:r>
              <a:rPr lang="en-US" sz="2800"/>
              <a:t>Large data sets </a:t>
            </a:r>
          </a:p>
          <a:p>
            <a:pPr lvl="1"/>
            <a:r>
              <a:rPr lang="en-US" sz="2000"/>
              <a:t>provide </a:t>
            </a:r>
            <a:r>
              <a:rPr lang="en-US" sz="2000">
                <a:solidFill>
                  <a:srgbClr val="FFFF00"/>
                </a:solidFill>
              </a:rPr>
              <a:t>opportunities and challenges </a:t>
            </a:r>
            <a:r>
              <a:rPr lang="en-US" sz="2000"/>
              <a:t>for extracting information and knowledge. </a:t>
            </a:r>
          </a:p>
          <a:p>
            <a:pPr lvl="1"/>
            <a:r>
              <a:rPr lang="en-US" sz="2000"/>
              <a:t>provide opportunities for </a:t>
            </a:r>
            <a:r>
              <a:rPr lang="en-US" sz="2000">
                <a:solidFill>
                  <a:srgbClr val="FFFF00"/>
                </a:solidFill>
              </a:rPr>
              <a:t>identifying trends, making connections in data, and solving problems</a:t>
            </a:r>
            <a:r>
              <a:rPr lang="en-US" sz="2000"/>
              <a:t>. </a:t>
            </a:r>
          </a:p>
          <a:p>
            <a:pPr lvl="1"/>
            <a:r>
              <a:rPr lang="en-US" sz="2000">
                <a:solidFill>
                  <a:srgbClr val="FFFF00"/>
                </a:solidFill>
              </a:rPr>
              <a:t>Need computing tools </a:t>
            </a:r>
            <a:r>
              <a:rPr lang="en-US" sz="2000"/>
              <a:t>to facilitate the discovery of connections</a:t>
            </a:r>
          </a:p>
          <a:p>
            <a:r>
              <a:rPr lang="en-US" sz="2800"/>
              <a:t>For efficiently finding, recognizing patterns and finding trends in information…</a:t>
            </a:r>
          </a:p>
          <a:p>
            <a:pPr lvl="1"/>
            <a:r>
              <a:rPr lang="en-US" sz="2000">
                <a:solidFill>
                  <a:srgbClr val="FFFF00"/>
                </a:solidFill>
              </a:rPr>
              <a:t>Search tools </a:t>
            </a:r>
            <a:r>
              <a:rPr lang="en-US" sz="2000"/>
              <a:t>are essential. </a:t>
            </a:r>
          </a:p>
          <a:p>
            <a:pPr lvl="1"/>
            <a:r>
              <a:rPr lang="en-US" sz="2000">
                <a:solidFill>
                  <a:srgbClr val="FFFF00"/>
                </a:solidFill>
              </a:rPr>
              <a:t>Information filtering systems </a:t>
            </a:r>
            <a:r>
              <a:rPr lang="en-US" sz="2000"/>
              <a:t>are important tools</a:t>
            </a:r>
          </a:p>
          <a:p>
            <a:pPr lvl="1"/>
            <a:r>
              <a:rPr lang="en-US" sz="2000">
                <a:solidFill>
                  <a:srgbClr val="FFFF00"/>
                </a:solidFill>
              </a:rPr>
              <a:t>Software tools, including spreadsheets and databases </a:t>
            </a:r>
            <a:r>
              <a:rPr lang="en-US" sz="2000"/>
              <a:t>can help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840" y="2286000"/>
            <a:ext cx="4146360" cy="4241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Data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1188739"/>
            <a:ext cx="8382000" cy="6438901"/>
          </a:xfrm>
        </p:spPr>
        <p:txBody>
          <a:bodyPr/>
          <a:lstStyle/>
          <a:p>
            <a:r>
              <a:rPr lang="en-US" sz="2400"/>
              <a:t>Large data sets include data such as </a:t>
            </a:r>
            <a:r>
              <a:rPr lang="en-US" sz="2400">
                <a:solidFill>
                  <a:srgbClr val="FFFF00"/>
                </a:solidFill>
              </a:rPr>
              <a:t>transactions, measurements, texts, sounds, images, and videos</a:t>
            </a:r>
            <a:r>
              <a:rPr lang="en-US" sz="2400"/>
              <a:t>. </a:t>
            </a:r>
          </a:p>
          <a:p>
            <a:r>
              <a:rPr lang="en-US" sz="2400"/>
              <a:t>The </a:t>
            </a:r>
            <a:r>
              <a:rPr lang="en-US" sz="2400">
                <a:solidFill>
                  <a:srgbClr val="FFFF00"/>
                </a:solidFill>
              </a:rPr>
              <a:t>storing, processing, and curating </a:t>
            </a:r>
            <a:r>
              <a:rPr lang="en-US" sz="2400"/>
              <a:t>of large data sets is challenging. </a:t>
            </a:r>
          </a:p>
          <a:p>
            <a:r>
              <a:rPr lang="en-US" sz="2400">
                <a:solidFill>
                  <a:srgbClr val="FFFF00"/>
                </a:solidFill>
              </a:rPr>
              <a:t>Structuring </a:t>
            </a:r>
            <a:r>
              <a:rPr lang="en-US" sz="2400"/>
              <a:t>large data sets for analysis can be challenging. </a:t>
            </a:r>
          </a:p>
          <a:p>
            <a:r>
              <a:rPr lang="en-US" sz="2400">
                <a:solidFill>
                  <a:srgbClr val="FFFF00"/>
                </a:solidFill>
              </a:rPr>
              <a:t>Maintaining privacy </a:t>
            </a:r>
            <a:r>
              <a:rPr lang="en-US" sz="2400"/>
              <a:t>of large data sets containing personal information </a:t>
            </a:r>
            <a:r>
              <a:rPr lang="en-US" sz="2400">
                <a:solidFill>
                  <a:srgbClr val="FFFF00"/>
                </a:solidFill>
              </a:rPr>
              <a:t>can be challenging</a:t>
            </a:r>
            <a:r>
              <a:rPr lang="en-US" sz="2400"/>
              <a:t>. </a:t>
            </a:r>
          </a:p>
          <a:p>
            <a:r>
              <a:rPr lang="en-US" sz="2400">
                <a:solidFill>
                  <a:srgbClr val="FFFF00"/>
                </a:solidFill>
              </a:rPr>
              <a:t>Scalability of systems </a:t>
            </a:r>
            <a:r>
              <a:rPr lang="en-US" sz="2400"/>
              <a:t>is an important consideration when data sets are large. </a:t>
            </a:r>
          </a:p>
          <a:p>
            <a:r>
              <a:rPr lang="en-US" sz="2400"/>
              <a:t>The </a:t>
            </a:r>
            <a:r>
              <a:rPr lang="en-US" sz="2400">
                <a:solidFill>
                  <a:srgbClr val="FFFF00"/>
                </a:solidFill>
              </a:rPr>
              <a:t>size or scale of a system that stores data affects how that data set is used</a:t>
            </a:r>
            <a:r>
              <a:rPr lang="en-US" sz="2400"/>
              <a:t>. </a:t>
            </a:r>
          </a:p>
          <a:p>
            <a:r>
              <a:rPr lang="en-US" sz="2400">
                <a:solidFill>
                  <a:srgbClr val="FFFF00"/>
                </a:solidFill>
              </a:rPr>
              <a:t>Analytical techniques </a:t>
            </a:r>
            <a:r>
              <a:rPr lang="en-US" sz="2400"/>
              <a:t>to store, manage, transmit, and process data sets </a:t>
            </a:r>
            <a:r>
              <a:rPr lang="en-US" sz="2400">
                <a:solidFill>
                  <a:srgbClr val="FFFF00"/>
                </a:solidFill>
              </a:rPr>
              <a:t>change as the size of data sets scale</a:t>
            </a:r>
            <a:r>
              <a:rPr lang="en-US" sz="2400"/>
              <a:t>. </a:t>
            </a:r>
          </a:p>
        </p:txBody>
      </p:sp>
      <p:pic>
        <p:nvPicPr>
          <p:cNvPr id="4" name="Picture 3" descr="tall_infographic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0" y="1371600"/>
            <a:ext cx="1610252" cy="6068568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 bwMode="auto">
          <a:xfrm rot="16200000">
            <a:off x="10881360" y="6035040"/>
            <a:ext cx="239268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0701" tIns="54864" rIns="109728" bIns="54864" numCol="1" anchor="b" anchorCtr="0" compatLnSpc="1">
            <a:prstTxWarp prst="textNoShape">
              <a:avLst/>
            </a:prstTxWarp>
          </a:bodyPr>
          <a:lstStyle/>
          <a:p>
            <a:pPr algn="ctr" defTabSz="1097280"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rPr>
              <a:t>xkcd.com/1273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Ubiquitous data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1916" indent="0">
              <a:buNone/>
            </a:pPr>
            <a:r>
              <a:rPr lang="en-US" sz="3200" dirty="0" smtClean="0"/>
              <a:t>…we work with it all the time:</a:t>
            </a:r>
          </a:p>
          <a:p>
            <a:r>
              <a:rPr lang="en-US" sz="3200" dirty="0" smtClean="0"/>
              <a:t>Data is collected any moment of your life</a:t>
            </a:r>
          </a:p>
          <a:p>
            <a:r>
              <a:rPr lang="en-US" sz="3200" dirty="0" smtClean="0"/>
              <a:t>Data is stored, copied, transmitted, deleted, edited.</a:t>
            </a:r>
          </a:p>
          <a:p>
            <a:r>
              <a:rPr lang="en-US" sz="3200" dirty="0"/>
              <a:t>Computers perform </a:t>
            </a:r>
            <a:r>
              <a:rPr lang="en-US" sz="3200" dirty="0" smtClean="0"/>
              <a:t>operations </a:t>
            </a:r>
            <a:r>
              <a:rPr lang="en-US" sz="3200" dirty="0"/>
              <a:t>on </a:t>
            </a:r>
            <a:r>
              <a:rPr lang="en-US" sz="3200" dirty="0" smtClean="0"/>
              <a:t>data</a:t>
            </a:r>
          </a:p>
          <a:p>
            <a:r>
              <a:rPr lang="en-US" sz="3200" dirty="0" smtClean="0"/>
              <a:t>Data enters and exits through sensors</a:t>
            </a:r>
          </a:p>
          <a:p>
            <a:r>
              <a:rPr lang="en-US" sz="3200" dirty="0" smtClean="0"/>
              <a:t>We can measure it!</a:t>
            </a:r>
          </a:p>
          <a:p>
            <a:pPr lvl="1"/>
            <a:r>
              <a:rPr lang="en-US" sz="2800" dirty="0" smtClean="0"/>
              <a:t>1 bit = ‘0’ | ’1’</a:t>
            </a:r>
          </a:p>
          <a:p>
            <a:pPr lvl="1"/>
            <a:r>
              <a:rPr lang="en-US" sz="2800" dirty="0" smtClean="0"/>
              <a:t>1 Byte = 8 bits</a:t>
            </a:r>
          </a:p>
          <a:p>
            <a:pPr lvl="1"/>
            <a:r>
              <a:rPr lang="en-US" sz="2800" dirty="0" smtClean="0"/>
              <a:t>1 </a:t>
            </a:r>
            <a:r>
              <a:rPr lang="en-US" sz="2800" dirty="0" err="1" smtClean="0"/>
              <a:t>KiB</a:t>
            </a:r>
            <a:r>
              <a:rPr lang="en-US" sz="2800" dirty="0" smtClean="0"/>
              <a:t> = 1024 Bytes, 1MiB = 1024 KiB, 1GiB = 1024 MiB, 1TiB=1024 GiB, 1PiB = 1024 TiB, 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much 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1 KiB?</a:t>
            </a:r>
          </a:p>
          <a:p>
            <a:pPr lvl="1"/>
            <a:r>
              <a:rPr lang="en-US" sz="2800" dirty="0" smtClean="0"/>
              <a:t>Paragraph of text</a:t>
            </a:r>
          </a:p>
          <a:p>
            <a:r>
              <a:rPr lang="en-US" sz="3200" dirty="0" smtClean="0"/>
              <a:t>1 </a:t>
            </a:r>
            <a:r>
              <a:rPr lang="en-US" sz="3200" dirty="0"/>
              <a:t>Mi</a:t>
            </a:r>
            <a:r>
              <a:rPr lang="en-US" sz="3200" dirty="0" smtClean="0"/>
              <a:t>B?  </a:t>
            </a:r>
          </a:p>
          <a:p>
            <a:pPr lvl="1"/>
            <a:r>
              <a:rPr lang="en-US" sz="2800" dirty="0" smtClean="0"/>
              <a:t>4 Mega pixel JPEG (compressed) image</a:t>
            </a:r>
            <a:endParaRPr lang="en-US" sz="2800" dirty="0"/>
          </a:p>
          <a:p>
            <a:r>
              <a:rPr lang="en-US" sz="3200" dirty="0" smtClean="0"/>
              <a:t>1 GiB?</a:t>
            </a:r>
          </a:p>
          <a:p>
            <a:pPr lvl="1"/>
            <a:r>
              <a:rPr lang="en-US" sz="2800" dirty="0" smtClean="0"/>
              <a:t>One hour of SD TV or 7 minutes of HDTV</a:t>
            </a:r>
          </a:p>
          <a:p>
            <a:r>
              <a:rPr lang="en-US" sz="3200" dirty="0" smtClean="0"/>
              <a:t>1 TiB?</a:t>
            </a:r>
          </a:p>
          <a:p>
            <a:pPr lvl="1"/>
            <a:r>
              <a:rPr lang="en-US" sz="2800" dirty="0"/>
              <a:t>2,000 hours of </a:t>
            </a:r>
            <a:r>
              <a:rPr lang="en-US" sz="2800" dirty="0" smtClean="0"/>
              <a:t>audio (uncompressed), 17,000 hours of MP3s</a:t>
            </a:r>
          </a:p>
          <a:p>
            <a:r>
              <a:rPr lang="en-US" sz="3200" dirty="0" smtClean="0"/>
              <a:t>1 PiB?</a:t>
            </a:r>
          </a:p>
          <a:p>
            <a:pPr lvl="1"/>
            <a:r>
              <a:rPr lang="en-US" sz="2800" dirty="0" smtClean="0"/>
              <a:t>Enough data to store the DNA of the entire population of the US – three times!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06200" y="6781800"/>
            <a:ext cx="3124200" cy="707838"/>
          </a:xfrm>
          <a:prstGeom prst="rect">
            <a:avLst/>
          </a:prstGeom>
        </p:spPr>
        <p:txBody>
          <a:bodyPr wrap="square" lIns="91397" tIns="45696" rIns="91397" bIns="45696">
            <a:spAutoFit/>
          </a:bodyPr>
          <a:lstStyle/>
          <a:p>
            <a:pPr algn="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78474</TotalTime>
  <Pages>47</Pages>
  <Words>1649</Words>
  <Application>Microsoft Macintosh PowerPoint</Application>
  <PresentationFormat>Custom</PresentationFormat>
  <Paragraphs>168</Paragraphs>
  <Slides>28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Metro</vt:lpstr>
      <vt:lpstr>“The Lost Language of Privacy”- Brooks</vt:lpstr>
      <vt:lpstr>(Cal) Admin Notes</vt:lpstr>
      <vt:lpstr>Slide 3</vt:lpstr>
      <vt:lpstr>Data &amp; Information Facilitate Knowledge</vt:lpstr>
      <vt:lpstr>It’s a collaborative process!</vt:lpstr>
      <vt:lpstr>Extract information from data</vt:lpstr>
      <vt:lpstr>Big Data Concerns</vt:lpstr>
      <vt:lpstr>Ubiquitous data</vt:lpstr>
      <vt:lpstr>How much is?</vt:lpstr>
      <vt:lpstr>(Cal) Clicker Question</vt:lpstr>
      <vt:lpstr>Slide 11</vt:lpstr>
      <vt:lpstr>Big Data</vt:lpstr>
      <vt:lpstr>Challenges</vt:lpstr>
      <vt:lpstr>Helpful Techniques: Lossless Compression</vt:lpstr>
      <vt:lpstr>Helpful Techniques: Lossy Compression</vt:lpstr>
      <vt:lpstr>Lossy Compression Example: JPEG</vt:lpstr>
      <vt:lpstr>Techniques that help: Metadata</vt:lpstr>
      <vt:lpstr>Main Reason for Digital Data</vt:lpstr>
      <vt:lpstr>Main Reasons for Big Digital Data</vt:lpstr>
      <vt:lpstr>Slide 20</vt:lpstr>
      <vt:lpstr>Is Data the Solution to Everything?</vt:lpstr>
      <vt:lpstr>Correlation does not Imply Causality!</vt:lpstr>
      <vt:lpstr>Benefits of Visualizations</vt:lpstr>
      <vt:lpstr>Visualization … Epic FAIL (2014)</vt:lpstr>
      <vt:lpstr>Visualization … Epic WIN (1869)</vt:lpstr>
      <vt:lpstr>Visualization … Epic WIN (2009)</vt:lpstr>
      <vt:lpstr>Summary</vt:lpstr>
      <vt:lpstr>Data &amp; Information Facilitate Knowledge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Dan Garcia</cp:lastModifiedBy>
  <cp:revision>3533</cp:revision>
  <cp:lastPrinted>2015-04-15T08:59:17Z</cp:lastPrinted>
  <dcterms:created xsi:type="dcterms:W3CDTF">2015-04-15T15:41:08Z</dcterms:created>
  <dcterms:modified xsi:type="dcterms:W3CDTF">2015-04-15T20:15:16Z</dcterms:modified>
</cp:coreProperties>
</file>